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80" r:id="rId5"/>
    <p:sldId id="278" r:id="rId6"/>
    <p:sldId id="279" r:id="rId7"/>
    <p:sldId id="275" r:id="rId8"/>
    <p:sldId id="276" r:id="rId9"/>
    <p:sldId id="277" r:id="rId10"/>
    <p:sldId id="273" r:id="rId11"/>
    <p:sldId id="262" r:id="rId12"/>
    <p:sldId id="259" r:id="rId13"/>
    <p:sldId id="269" r:id="rId14"/>
    <p:sldId id="274" r:id="rId15"/>
    <p:sldId id="270" r:id="rId16"/>
    <p:sldId id="271" r:id="rId17"/>
    <p:sldId id="272" r:id="rId18"/>
    <p:sldId id="264" r:id="rId19"/>
    <p:sldId id="263" r:id="rId20"/>
    <p:sldId id="267" r:id="rId21"/>
    <p:sldId id="268" r:id="rId22"/>
    <p:sldId id="265" r:id="rId23"/>
    <p:sldId id="258" r:id="rId24"/>
    <p:sldId id="260" r:id="rId25"/>
    <p:sldId id="266" r:id="rId26"/>
    <p:sldId id="283" r:id="rId27"/>
    <p:sldId id="282" r:id="rId28"/>
    <p:sldId id="281" r:id="rId29"/>
  </p:sldIdLst>
  <p:sldSz cx="9144000" cy="6858000" type="screen4x3"/>
  <p:notesSz cx="6858000" cy="9144000"/>
  <p:defaultTextStyle>
    <a:defPPr>
      <a:defRPr lang="es-P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1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P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11CC-8458-44FA-A540-E93D76E42C56}" type="datetimeFigureOut">
              <a:rPr lang="es-PY" smtClean="0"/>
              <a:t>21/11/2018</a:t>
            </a:fld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755F-1445-48F6-98D6-908BFD82145A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9396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11CC-8458-44FA-A540-E93D76E42C56}" type="datetimeFigureOut">
              <a:rPr lang="es-PY" smtClean="0"/>
              <a:t>21/11/2018</a:t>
            </a:fld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755F-1445-48F6-98D6-908BFD82145A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94817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11CC-8458-44FA-A540-E93D76E42C56}" type="datetimeFigureOut">
              <a:rPr lang="es-PY" smtClean="0"/>
              <a:t>21/11/2018</a:t>
            </a:fld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755F-1445-48F6-98D6-908BFD82145A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45678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11CC-8458-44FA-A540-E93D76E42C56}" type="datetimeFigureOut">
              <a:rPr lang="es-PY" smtClean="0"/>
              <a:t>21/11/2018</a:t>
            </a:fld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755F-1445-48F6-98D6-908BFD82145A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53098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11CC-8458-44FA-A540-E93D76E42C56}" type="datetimeFigureOut">
              <a:rPr lang="es-PY" smtClean="0"/>
              <a:t>21/11/2018</a:t>
            </a:fld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755F-1445-48F6-98D6-908BFD82145A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97748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11CC-8458-44FA-A540-E93D76E42C56}" type="datetimeFigureOut">
              <a:rPr lang="es-PY" smtClean="0"/>
              <a:t>21/11/2018</a:t>
            </a:fld>
            <a:endParaRPr lang="es-PY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755F-1445-48F6-98D6-908BFD82145A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92307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11CC-8458-44FA-A540-E93D76E42C56}" type="datetimeFigureOut">
              <a:rPr lang="es-PY" smtClean="0"/>
              <a:t>21/11/2018</a:t>
            </a:fld>
            <a:endParaRPr lang="es-PY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755F-1445-48F6-98D6-908BFD82145A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674721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11CC-8458-44FA-A540-E93D76E42C56}" type="datetimeFigureOut">
              <a:rPr lang="es-PY" smtClean="0"/>
              <a:t>21/11/2018</a:t>
            </a:fld>
            <a:endParaRPr lang="es-PY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755F-1445-48F6-98D6-908BFD82145A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47434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11CC-8458-44FA-A540-E93D76E42C56}" type="datetimeFigureOut">
              <a:rPr lang="es-PY" smtClean="0"/>
              <a:t>21/11/2018</a:t>
            </a:fld>
            <a:endParaRPr lang="es-PY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755F-1445-48F6-98D6-908BFD82145A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42746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11CC-8458-44FA-A540-E93D76E42C56}" type="datetimeFigureOut">
              <a:rPr lang="es-PY" smtClean="0"/>
              <a:t>21/11/2018</a:t>
            </a:fld>
            <a:endParaRPr lang="es-PY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755F-1445-48F6-98D6-908BFD82145A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47831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Y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11CC-8458-44FA-A540-E93D76E42C56}" type="datetimeFigureOut">
              <a:rPr lang="es-PY" smtClean="0"/>
              <a:t>21/11/2018</a:t>
            </a:fld>
            <a:endParaRPr lang="es-PY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755F-1445-48F6-98D6-908BFD82145A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217707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E11CC-8458-44FA-A540-E93D76E42C56}" type="datetimeFigureOut">
              <a:rPr lang="es-PY" smtClean="0"/>
              <a:t>21/11/2018</a:t>
            </a:fld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0755F-1445-48F6-98D6-908BFD82145A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088229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576" y="764704"/>
            <a:ext cx="7772400" cy="1470025"/>
          </a:xfrm>
        </p:spPr>
        <p:txBody>
          <a:bodyPr/>
          <a:lstStyle/>
          <a:p>
            <a:r>
              <a:rPr lang="es-PY" dirty="0" smtClean="0"/>
              <a:t>Qué es IoT?</a:t>
            </a:r>
            <a:endParaRPr lang="es-PY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7504" y="2132856"/>
            <a:ext cx="5616624" cy="3888432"/>
          </a:xfrm>
        </p:spPr>
        <p:txBody>
          <a:bodyPr>
            <a:normAutofit fontScale="92500" lnSpcReduction="20000"/>
          </a:bodyPr>
          <a:lstStyle/>
          <a:p>
            <a:r>
              <a:rPr lang="es-PY" dirty="0" smtClean="0">
                <a:solidFill>
                  <a:schemeClr val="tx1"/>
                </a:solidFill>
              </a:rPr>
              <a:t>El concepto fue propuesto por Kevin </a:t>
            </a:r>
            <a:r>
              <a:rPr lang="es-PY" dirty="0" err="1" smtClean="0">
                <a:solidFill>
                  <a:schemeClr val="tx1"/>
                </a:solidFill>
              </a:rPr>
              <a:t>Ashton</a:t>
            </a:r>
            <a:r>
              <a:rPr lang="es-PY" dirty="0" smtClean="0">
                <a:solidFill>
                  <a:schemeClr val="tx1"/>
                </a:solidFill>
              </a:rPr>
              <a:t> en el Auto-ID Center del MIT en 1999, donde se realizaban investigaciones en el campo de la identificación por radiofrecuencia en red (RFID) y tecnologías de sensores, es un concepto que se refiere a una interconexión digital de objetos cotidianos con internet. </a:t>
            </a:r>
            <a:endParaRPr lang="es-PY" dirty="0">
              <a:solidFill>
                <a:schemeClr val="tx1"/>
              </a:solidFill>
            </a:endParaRPr>
          </a:p>
        </p:txBody>
      </p:sp>
      <p:pic>
        <p:nvPicPr>
          <p:cNvPr id="1026" name="Picture 2" descr="Resultado de imagen para Io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420888"/>
            <a:ext cx="6000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65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384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1650"/>
            <a:ext cx="9144000" cy="4814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827584" y="620688"/>
            <a:ext cx="2700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4400" dirty="0" smtClean="0">
                <a:latin typeface="Cooper Black" panose="0208090404030B020404" pitchFamily="18" charset="0"/>
              </a:rPr>
              <a:t>Sensores</a:t>
            </a:r>
            <a:endParaRPr lang="es-PY" sz="4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11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915816" y="548680"/>
            <a:ext cx="418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2400" dirty="0" smtClean="0"/>
              <a:t>Tipos de sensores mas comunes</a:t>
            </a:r>
            <a:endParaRPr lang="es-PY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20"/>
            <a:ext cx="2883724" cy="2767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" y="3676549"/>
            <a:ext cx="5872363" cy="3204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179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619672" y="620688"/>
            <a:ext cx="5833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Algunos ejemplos de usos</a:t>
            </a:r>
            <a:endParaRPr lang="es-PY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6" name="Picture 2" descr="C:\Users\Willy\Downloads\S73008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5" y="1242133"/>
            <a:ext cx="399847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illy\Downloads\20160124_1045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975" y="1222394"/>
            <a:ext cx="5038025" cy="377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7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Willy\Downloads\20151115_11132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847" y="228073"/>
            <a:ext cx="3115774" cy="233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Willy\Downloads\20151114_1629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026" y="0"/>
            <a:ext cx="3419873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Willy\Downloads\20151023_1344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24" y="0"/>
            <a:ext cx="3400729" cy="255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Willy\Downloads\20151019_17565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40415" y="3090961"/>
            <a:ext cx="4323313" cy="324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Willy\Downloads\20150907_155454 (1)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242483" y="2550546"/>
            <a:ext cx="5901516" cy="442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78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Willy\Downloads\20170423_0205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475940" y="935875"/>
            <a:ext cx="3745112" cy="210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Willy\Downloads\20170120_0751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897" y="692696"/>
            <a:ext cx="4956043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Willy\Downloads\20170120_0751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396" y="3487892"/>
            <a:ext cx="4119770" cy="231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3933056"/>
            <a:ext cx="3442725" cy="258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243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Willy\Downloads\20161202_1905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052736"/>
            <a:ext cx="4032448" cy="226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Willy\Downloads\20161105_0907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33056"/>
            <a:ext cx="4187957" cy="235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Willy\Downloads\20161021_1621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09242" y="1045002"/>
            <a:ext cx="4059943" cy="22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Willy\Downloads\20160903_1939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80055" y="3504977"/>
            <a:ext cx="3547886" cy="19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93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Willy\Downloads\20160628_1014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090" y="1482198"/>
            <a:ext cx="3609149" cy="20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Willy\Downloads\20160628_1014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59751" y="1796833"/>
            <a:ext cx="4059943" cy="22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72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75423" y="2237095"/>
            <a:ext cx="849694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Y" sz="4400" dirty="0" smtClean="0">
                <a:latin typeface="Impact" panose="020B0806030902050204" pitchFamily="34" charset="0"/>
              </a:rPr>
              <a:t>La </a:t>
            </a:r>
            <a:r>
              <a:rPr lang="es-PY" sz="4400" dirty="0" smtClean="0">
                <a:solidFill>
                  <a:srgbClr val="FF0000"/>
                </a:solidFill>
                <a:latin typeface="Impact" panose="020B0806030902050204" pitchFamily="34" charset="0"/>
              </a:rPr>
              <a:t>plataforma</a:t>
            </a:r>
            <a:r>
              <a:rPr lang="es-PY" sz="4400" dirty="0" smtClean="0">
                <a:latin typeface="Impact" panose="020B0806030902050204" pitchFamily="34" charset="0"/>
              </a:rPr>
              <a:t> sirve como una capa de integración para diferentes tipos de sensores, actuadores, dispositivos y aplicaciones.</a:t>
            </a:r>
            <a:endParaRPr lang="es-PY" sz="44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55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05" y="87036"/>
            <a:ext cx="4328542" cy="1780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903" y="159578"/>
            <a:ext cx="2166367" cy="188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Resultado de la imagen para google iot clo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5" y="1607736"/>
            <a:ext cx="2829216" cy="159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17" y="2099153"/>
            <a:ext cx="2842223" cy="15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 descr="Resultado de la imagen para azure i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05" y="3192930"/>
            <a:ext cx="238125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94" y="2100667"/>
            <a:ext cx="2705878" cy="1524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5" name="Picture 21" descr="Imagen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555" y="3624979"/>
            <a:ext cx="2908194" cy="163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5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801271" y="726198"/>
            <a:ext cx="322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3600" dirty="0" smtClean="0"/>
              <a:t>Arquitectura IoT</a:t>
            </a:r>
            <a:endParaRPr lang="es-PY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57" y="1304763"/>
            <a:ext cx="4291525" cy="367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212076"/>
            <a:ext cx="4514841" cy="3372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Resultado de imagen para sensores io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13" y="1304763"/>
            <a:ext cx="2724547" cy="198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77" y="4843724"/>
            <a:ext cx="3275856" cy="1975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6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14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600/1*LnC1xybOndpJWJErAPFe8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7" y="2177480"/>
            <a:ext cx="8728241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1835696" y="476672"/>
            <a:ext cx="5868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3200" dirty="0" smtClean="0">
                <a:latin typeface="Arial Black" panose="020B0A04020102020204" pitchFamily="34" charset="0"/>
              </a:rPr>
              <a:t>Arquitectura de red LoRa</a:t>
            </a:r>
            <a:endParaRPr lang="es-PY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5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43642" y="1124744"/>
            <a:ext cx="880035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2400" dirty="0" smtClean="0">
                <a:latin typeface="Cooper Black" panose="0208090404030B020404" pitchFamily="18" charset="0"/>
              </a:rPr>
              <a:t>Algunas Otras Plataformas:</a:t>
            </a:r>
          </a:p>
          <a:p>
            <a:endParaRPr lang="es-PY" sz="2400" dirty="0" smtClean="0">
              <a:latin typeface="Cooper Black" panose="0208090404030B020404" pitchFamily="18" charset="0"/>
            </a:endParaRPr>
          </a:p>
          <a:p>
            <a:r>
              <a:rPr lang="es-PY" sz="2400" dirty="0"/>
              <a:t> https://www.carriots.com/ </a:t>
            </a:r>
            <a:endParaRPr lang="es-PY" sz="2400" dirty="0" smtClean="0"/>
          </a:p>
          <a:p>
            <a:r>
              <a:rPr lang="es-PY" sz="2400" dirty="0" smtClean="0"/>
              <a:t>https</a:t>
            </a:r>
            <a:r>
              <a:rPr lang="es-PY" sz="2400" dirty="0"/>
              <a:t>://www.aylanetworks.com/ </a:t>
            </a:r>
            <a:endParaRPr lang="es-PY" sz="2400" dirty="0" smtClean="0"/>
          </a:p>
          <a:p>
            <a:r>
              <a:rPr lang="es-PY" sz="2400" dirty="0" smtClean="0"/>
              <a:t>https</a:t>
            </a:r>
            <a:r>
              <a:rPr lang="es-PY" sz="2400" dirty="0"/>
              <a:t>://aws.amazon.com/es/iot/ </a:t>
            </a:r>
            <a:endParaRPr lang="es-PY" sz="2400" dirty="0" smtClean="0"/>
          </a:p>
          <a:p>
            <a:r>
              <a:rPr lang="es-PY" sz="2400" dirty="0" smtClean="0"/>
              <a:t>https</a:t>
            </a:r>
            <a:r>
              <a:rPr lang="es-PY" sz="2400" dirty="0"/>
              <a:t>://cloud.google.com/solutions/iot/ </a:t>
            </a:r>
            <a:endParaRPr lang="es-PY" sz="2400" dirty="0" smtClean="0"/>
          </a:p>
          <a:p>
            <a:r>
              <a:rPr lang="es-PY" sz="2400" dirty="0" smtClean="0"/>
              <a:t>https</a:t>
            </a:r>
            <a:r>
              <a:rPr lang="es-PY" sz="2400" dirty="0"/>
              <a:t>://www.ibm.com/internet-of-things/ </a:t>
            </a:r>
            <a:endParaRPr lang="es-PY" sz="2400" dirty="0" smtClean="0"/>
          </a:p>
          <a:p>
            <a:r>
              <a:rPr lang="es-PY" sz="2400" dirty="0" smtClean="0"/>
              <a:t>https</a:t>
            </a:r>
            <a:r>
              <a:rPr lang="es-PY" sz="2400" dirty="0"/>
              <a:t>://www.microsoft.com/en-us/internet-of-things/azure-iot-suite </a:t>
            </a:r>
          </a:p>
          <a:p>
            <a:r>
              <a:rPr lang="es-PY" sz="2400" dirty="0" smtClean="0"/>
              <a:t>https</a:t>
            </a:r>
            <a:r>
              <a:rPr lang="es-PY" sz="2400" dirty="0"/>
              <a:t>://www.thingworx.com/ </a:t>
            </a:r>
            <a:endParaRPr lang="es-PY" sz="2400" dirty="0" smtClean="0"/>
          </a:p>
          <a:p>
            <a:r>
              <a:rPr lang="es-PY" sz="2400" dirty="0" smtClean="0"/>
              <a:t>https</a:t>
            </a:r>
            <a:r>
              <a:rPr lang="es-PY" sz="2400" dirty="0"/>
              <a:t>://www.xively.com/ </a:t>
            </a:r>
            <a:endParaRPr lang="es-PY" sz="2400" dirty="0" smtClean="0"/>
          </a:p>
          <a:p>
            <a:r>
              <a:rPr lang="es-PY" sz="2400" dirty="0"/>
              <a:t>http://www.zatar.com</a:t>
            </a:r>
            <a:r>
              <a:rPr lang="es-PY" sz="2400" dirty="0" smtClean="0"/>
              <a:t>/</a:t>
            </a:r>
          </a:p>
          <a:p>
            <a:r>
              <a:rPr lang="es-PY" sz="2400" dirty="0"/>
              <a:t>http://www.dojot.com.br</a:t>
            </a:r>
            <a:r>
              <a:rPr lang="es-PY" sz="2400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4935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418730"/>
            <a:ext cx="5131097" cy="3065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7402"/>
            <a:ext cx="4889700" cy="23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64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Resultado de la imagen para thingspea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Y"/>
          </a:p>
        </p:txBody>
      </p:sp>
      <p:sp>
        <p:nvSpPr>
          <p:cNvPr id="3" name="AutoShape 5" descr="Resultado de la imagen para thingspea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Y"/>
          </a:p>
        </p:txBody>
      </p:sp>
      <p:sp>
        <p:nvSpPr>
          <p:cNvPr id="4" name="3 CuadroTexto"/>
          <p:cNvSpPr txBox="1"/>
          <p:nvPr/>
        </p:nvSpPr>
        <p:spPr>
          <a:xfrm>
            <a:off x="-55444" y="160337"/>
            <a:ext cx="9167285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Y" sz="1600" dirty="0">
                <a:latin typeface="Impact" panose="020B0806030902050204" pitchFamily="34" charset="0"/>
              </a:rPr>
              <a:t>Tecnologías de conectividad para </a:t>
            </a:r>
            <a:r>
              <a:rPr lang="es-PY" sz="1600" dirty="0" smtClean="0">
                <a:latin typeface="Impact" panose="020B0806030902050204" pitchFamily="34" charset="0"/>
              </a:rPr>
              <a:t>IoT: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sz="1400" dirty="0"/>
              <a:t>NFC  </a:t>
            </a:r>
            <a:r>
              <a:rPr lang="es-PY" sz="1400" b="1" dirty="0"/>
              <a:t>(</a:t>
            </a:r>
            <a:r>
              <a:rPr lang="es-PY" sz="1400" b="1" dirty="0" err="1"/>
              <a:t>Near</a:t>
            </a:r>
            <a:r>
              <a:rPr lang="es-PY" sz="1400" b="1" dirty="0"/>
              <a:t> Field </a:t>
            </a:r>
            <a:r>
              <a:rPr lang="es-PY" sz="1400" b="1" dirty="0" err="1"/>
              <a:t>Communication</a:t>
            </a:r>
            <a:r>
              <a:rPr lang="es-PY" sz="1400" b="1" dirty="0"/>
              <a:t> (NFC) o comunicación de campo cercano</a:t>
            </a:r>
            <a:r>
              <a:rPr lang="es-PY" sz="1400" b="1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s-PY" sz="14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sz="1400" dirty="0" smtClean="0"/>
              <a:t>RFID </a:t>
            </a:r>
            <a:r>
              <a:rPr lang="es-PY" sz="1400" b="1" dirty="0" smtClean="0"/>
              <a:t>(</a:t>
            </a:r>
            <a:r>
              <a:rPr lang="es-PY" sz="1400" b="1" dirty="0"/>
              <a:t>identificación por radiofrecuencia</a:t>
            </a:r>
            <a:r>
              <a:rPr lang="es-PY" sz="1400" b="1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s-PY" sz="14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sz="1400" dirty="0"/>
              <a:t>Bluetooth </a:t>
            </a:r>
            <a:endParaRPr lang="es-PY" sz="1400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s-PY" sz="1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sz="1400" dirty="0" err="1" smtClean="0"/>
              <a:t>Zigbee</a:t>
            </a:r>
            <a:endParaRPr lang="es-PY" sz="1400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s-PY" sz="1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sz="1400" dirty="0"/>
              <a:t>IEEE </a:t>
            </a:r>
            <a:r>
              <a:rPr lang="es-PY" sz="1400" dirty="0" smtClean="0"/>
              <a:t>802.15.4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s-PY" sz="1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sz="1400" dirty="0" err="1" smtClean="0"/>
              <a:t>WiFi</a:t>
            </a:r>
            <a:endParaRPr lang="es-PY" sz="1400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s-PY" sz="1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sz="1400" dirty="0" err="1" smtClean="0"/>
              <a:t>LoraWAN</a:t>
            </a:r>
            <a:r>
              <a:rPr lang="es-PY" sz="1400" dirty="0" smtClean="0"/>
              <a:t> </a:t>
            </a:r>
            <a:r>
              <a:rPr lang="es-PY" sz="1400" b="1" dirty="0" smtClean="0"/>
              <a:t>(</a:t>
            </a:r>
            <a:r>
              <a:rPr lang="en-US" sz="1400" b="1" dirty="0"/>
              <a:t>Low Power Wide Area Network</a:t>
            </a:r>
            <a:r>
              <a:rPr lang="es-PY" sz="1400" b="1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s-PY" sz="14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sz="1400" dirty="0" err="1" smtClean="0"/>
              <a:t>Sigfox</a:t>
            </a:r>
            <a:r>
              <a:rPr lang="es-PY" sz="1400" dirty="0" smtClean="0"/>
              <a:t> ()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s-PY" sz="1400" dirty="0"/>
              <a:t>868MHz en Europa y 902MHz en los EE. UU</a:t>
            </a:r>
            <a:endParaRPr lang="es-PY" sz="1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sz="1400" dirty="0" smtClean="0"/>
              <a:t>6LoWPAN </a:t>
            </a:r>
            <a:r>
              <a:rPr lang="en-US" sz="1400" b="1" dirty="0"/>
              <a:t>(IPv6 over Low power Wireless Personal Area Networks)</a:t>
            </a:r>
            <a:endParaRPr lang="es-PY" sz="1400" b="1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s-PY" sz="1400" dirty="0" smtClean="0"/>
              <a:t>IEEE </a:t>
            </a:r>
            <a:r>
              <a:rPr lang="es-PY" sz="1400" dirty="0"/>
              <a:t>802.15.4</a:t>
            </a:r>
            <a:endParaRPr lang="es-PY" sz="1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sz="1400" dirty="0" smtClean="0"/>
              <a:t>Z-Wave  (</a:t>
            </a:r>
            <a:r>
              <a:rPr lang="es-PY" sz="1400" dirty="0"/>
              <a:t>protocolo de comunicaciones inalámbricas utilizado principalmente para domótica</a:t>
            </a:r>
            <a:r>
              <a:rPr lang="es-PY" sz="1400" dirty="0" smtClean="0"/>
              <a:t>.)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s-PY" sz="1400" dirty="0"/>
              <a:t>868.42 MHz Banda SRD (Europa, banda ISM de 900 MHz: 908.42 MHz (Estados Unidos); 916 MHz (Israel); 919.82 MHz (Hong Kong); 921.42 MHz (Australia / Nueva Zelanda).</a:t>
            </a:r>
            <a:endParaRPr lang="es-PY" sz="1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sz="1400" dirty="0" err="1" smtClean="0"/>
              <a:t>Thread</a:t>
            </a:r>
            <a:endParaRPr lang="es-PY" sz="1400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s-PY" sz="1400" u="sng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sz="1400" dirty="0"/>
              <a:t>4G y </a:t>
            </a:r>
            <a:r>
              <a:rPr lang="es-PY" sz="1400" dirty="0" smtClean="0"/>
              <a:t>5G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s-PY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sz="1400" dirty="0" smtClean="0"/>
              <a:t>Ethernet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s-PY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sz="1400" dirty="0" err="1" smtClean="0"/>
              <a:t>Modbus</a:t>
            </a:r>
            <a:endParaRPr lang="es-PY" sz="1400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s-PY" sz="1400" dirty="0"/>
          </a:p>
        </p:txBody>
      </p:sp>
    </p:spTree>
    <p:extLst>
      <p:ext uri="{BB962C8B-B14F-4D97-AF65-F5344CB8AC3E}">
        <p14:creationId xmlns:p14="http://schemas.microsoft.com/office/powerpoint/2010/main" val="144632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71973" y="980728"/>
            <a:ext cx="88569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Y" sz="2800" dirty="0">
                <a:latin typeface="Impact" panose="020B0806030902050204" pitchFamily="34" charset="0"/>
              </a:rPr>
              <a:t>Protocolos de comunicación para </a:t>
            </a:r>
            <a:r>
              <a:rPr lang="es-PY" sz="2800" dirty="0" smtClean="0">
                <a:latin typeface="Impact" panose="020B0806030902050204" pitchFamily="34" charset="0"/>
              </a:rPr>
              <a:t>IoT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dirty="0"/>
              <a:t>Protocolos de comunicación para </a:t>
            </a:r>
            <a:r>
              <a:rPr lang="es-PY" dirty="0" smtClean="0"/>
              <a:t>IoT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dirty="0"/>
              <a:t>Protocolos TCP/IP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dirty="0" smtClean="0"/>
              <a:t>Protocolo </a:t>
            </a:r>
            <a:r>
              <a:rPr lang="es-PY" dirty="0" err="1"/>
              <a:t>CoAP</a:t>
            </a:r>
            <a:endParaRPr lang="es-PY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dirty="0" smtClean="0"/>
              <a:t>Protocolo </a:t>
            </a:r>
            <a:r>
              <a:rPr lang="es-PY" dirty="0"/>
              <a:t>XMPP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b="1" dirty="0" smtClean="0"/>
              <a:t>Protocolo MQTT </a:t>
            </a:r>
            <a:r>
              <a:rPr lang="es-PY" dirty="0"/>
              <a:t>(</a:t>
            </a:r>
            <a:r>
              <a:rPr lang="es-PY" dirty="0" err="1"/>
              <a:t>Message</a:t>
            </a:r>
            <a:r>
              <a:rPr lang="es-PY" dirty="0"/>
              <a:t> </a:t>
            </a:r>
            <a:r>
              <a:rPr lang="es-PY" dirty="0" err="1"/>
              <a:t>Queue</a:t>
            </a:r>
            <a:r>
              <a:rPr lang="es-PY" dirty="0"/>
              <a:t> </a:t>
            </a:r>
            <a:r>
              <a:rPr lang="es-PY" dirty="0" err="1"/>
              <a:t>Telemetry</a:t>
            </a:r>
            <a:r>
              <a:rPr lang="es-PY" dirty="0"/>
              <a:t> </a:t>
            </a:r>
            <a:r>
              <a:rPr lang="es-PY" dirty="0" err="1"/>
              <a:t>Transport</a:t>
            </a:r>
            <a:r>
              <a:rPr lang="es-PY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s-PY" dirty="0"/>
              <a:t>Está basado en un protocolo de mensajería publicación/suscripción, al contrario que HTTP que es petición/respuesta.</a:t>
            </a:r>
            <a:endParaRPr lang="es-PY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dirty="0" smtClean="0"/>
              <a:t>Protocolo SCP</a:t>
            </a:r>
            <a:endParaRPr lang="es-PY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dirty="0" smtClean="0"/>
              <a:t>Protocolo </a:t>
            </a:r>
            <a:r>
              <a:rPr lang="es-PY" dirty="0"/>
              <a:t>LwM2M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dirty="0" smtClean="0"/>
              <a:t>Protocolo </a:t>
            </a:r>
            <a:r>
              <a:rPr lang="es-PY" dirty="0"/>
              <a:t>STOMP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dirty="0" smtClean="0"/>
              <a:t>Protocolo </a:t>
            </a:r>
            <a:r>
              <a:rPr lang="es-PY" dirty="0"/>
              <a:t>ZEROMQ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dirty="0" smtClean="0"/>
              <a:t>Protocolo </a:t>
            </a:r>
            <a:r>
              <a:rPr lang="es-PY" dirty="0"/>
              <a:t>OPENWIRE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dirty="0" smtClean="0"/>
              <a:t>Protocolo </a:t>
            </a:r>
            <a:r>
              <a:rPr lang="es-PY" dirty="0"/>
              <a:t>AMQ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Y" dirty="0" smtClean="0"/>
              <a:t>Protocolo </a:t>
            </a:r>
            <a:r>
              <a:rPr lang="es-PY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90045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915816" y="116632"/>
            <a:ext cx="3084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Protocolo HTTP</a:t>
            </a:r>
            <a:endParaRPr lang="es-PY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07504" y="1412776"/>
            <a:ext cx="66967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b="1" dirty="0"/>
              <a:t>AT+CHTTPACT</a:t>
            </a:r>
            <a:r>
              <a:rPr lang="es-PY" b="1" dirty="0" smtClean="0"/>
              <a:t>=“www.website.com",80</a:t>
            </a:r>
          </a:p>
          <a:p>
            <a:endParaRPr lang="es-PY" dirty="0"/>
          </a:p>
          <a:p>
            <a:r>
              <a:rPr lang="es-PY" dirty="0"/>
              <a:t>    POST </a:t>
            </a:r>
            <a:r>
              <a:rPr lang="es-PY" dirty="0" smtClean="0"/>
              <a:t>/sensores/sensor  </a:t>
            </a:r>
            <a:r>
              <a:rPr lang="es-PY" dirty="0"/>
              <a:t>HTTP/1.1</a:t>
            </a:r>
          </a:p>
          <a:p>
            <a:r>
              <a:rPr lang="es-PY" dirty="0"/>
              <a:t>    Host: www.website.com </a:t>
            </a:r>
            <a:r>
              <a:rPr lang="es-PY" dirty="0" smtClean="0"/>
              <a:t> </a:t>
            </a:r>
          </a:p>
          <a:p>
            <a:r>
              <a:rPr lang="es-PY" dirty="0" smtClean="0"/>
              <a:t>    </a:t>
            </a:r>
            <a:r>
              <a:rPr lang="es-PY" dirty="0" err="1" smtClean="0"/>
              <a:t>Connection</a:t>
            </a:r>
            <a:r>
              <a:rPr lang="es-PY" dirty="0" smtClean="0"/>
              <a:t>: </a:t>
            </a:r>
            <a:r>
              <a:rPr lang="es-PY" dirty="0" err="1" smtClean="0"/>
              <a:t>close</a:t>
            </a:r>
            <a:endParaRPr lang="es-PY" dirty="0"/>
          </a:p>
          <a:p>
            <a:r>
              <a:rPr lang="es-PY" dirty="0"/>
              <a:t>    Content-</a:t>
            </a:r>
            <a:r>
              <a:rPr lang="es-PY" dirty="0" err="1"/>
              <a:t>Type</a:t>
            </a:r>
            <a:r>
              <a:rPr lang="es-PY" dirty="0"/>
              <a:t>: </a:t>
            </a:r>
            <a:r>
              <a:rPr lang="es-PY" dirty="0" err="1"/>
              <a:t>application</a:t>
            </a:r>
            <a:r>
              <a:rPr lang="es-PY" dirty="0"/>
              <a:t>/</a:t>
            </a:r>
            <a:r>
              <a:rPr lang="es-PY" dirty="0" err="1"/>
              <a:t>json</a:t>
            </a:r>
            <a:endParaRPr lang="es-PY" dirty="0"/>
          </a:p>
          <a:p>
            <a:r>
              <a:rPr lang="es-PY" dirty="0"/>
              <a:t>    Cache-Control: no-cache</a:t>
            </a:r>
          </a:p>
          <a:p>
            <a:r>
              <a:rPr lang="es-PY" dirty="0"/>
              <a:t>    Content-</a:t>
            </a:r>
            <a:r>
              <a:rPr lang="es-PY" dirty="0" err="1"/>
              <a:t>Length</a:t>
            </a:r>
            <a:r>
              <a:rPr lang="es-PY" dirty="0"/>
              <a:t>: </a:t>
            </a:r>
            <a:r>
              <a:rPr lang="es-PY" dirty="0" smtClean="0"/>
              <a:t>61</a:t>
            </a:r>
            <a:endParaRPr lang="es-PY" dirty="0"/>
          </a:p>
          <a:p>
            <a:endParaRPr lang="es-PY" dirty="0"/>
          </a:p>
          <a:p>
            <a:r>
              <a:rPr lang="es-PY" dirty="0" smtClean="0"/>
              <a:t>    {</a:t>
            </a:r>
            <a:r>
              <a:rPr lang="es-PY" dirty="0"/>
              <a:t>"</a:t>
            </a:r>
            <a:r>
              <a:rPr lang="es-PY" dirty="0" smtClean="0"/>
              <a:t>sensor":"123","</a:t>
            </a:r>
            <a:r>
              <a:rPr lang="es-PY" dirty="0"/>
              <a:t>latitud</a:t>
            </a:r>
            <a:r>
              <a:rPr lang="es-PY" dirty="0" smtClean="0"/>
              <a:t>":"-25.2222</a:t>
            </a:r>
            <a:r>
              <a:rPr lang="es-PY" dirty="0"/>
              <a:t>","longitud":"-</a:t>
            </a:r>
            <a:r>
              <a:rPr lang="es-PY" dirty="0" smtClean="0"/>
              <a:t>54.2222</a:t>
            </a:r>
            <a:r>
              <a:rPr lang="es-PY" dirty="0"/>
              <a:t>"</a:t>
            </a:r>
            <a:r>
              <a:rPr lang="es-PY" dirty="0" smtClean="0"/>
              <a:t>}</a:t>
            </a:r>
            <a:endParaRPr lang="es-PY" dirty="0"/>
          </a:p>
        </p:txBody>
      </p:sp>
    </p:spTree>
    <p:extLst>
      <p:ext uri="{BB962C8B-B14F-4D97-AF65-F5344CB8AC3E}">
        <p14:creationId xmlns:p14="http://schemas.microsoft.com/office/powerpoint/2010/main" val="1435134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244903" y="287070"/>
            <a:ext cx="2869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Protocolo MQTT</a:t>
            </a:r>
            <a:endParaRPr lang="es-PY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" y="4735506"/>
            <a:ext cx="2441269" cy="211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129856" y="923200"/>
            <a:ext cx="2286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dirty="0"/>
              <a:t>Utilizan una topología en estrella es decir, todos los clientes se conectan directamente a un punto central que hace de servidor. En MQTT este servidor se llama </a:t>
            </a:r>
            <a:r>
              <a:rPr lang="es-PY" dirty="0" err="1"/>
              <a:t>Broker</a:t>
            </a:r>
            <a:r>
              <a:rPr lang="es-PY" dirty="0"/>
              <a:t>.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667859"/>
            <a:ext cx="6444208" cy="2071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2284863" y="820652"/>
            <a:ext cx="68580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sz="1600" b="1" dirty="0"/>
              <a:t>Estructura de un mensaje MQTT</a:t>
            </a:r>
          </a:p>
          <a:p>
            <a:r>
              <a:rPr lang="es-PY" sz="1600" dirty="0"/>
              <a:t>Lo más importante dentro del protocolo MQTT son los mensajes. Se envían de forma asíncrona es decir, no hay que esperar respuesta una vez que se envía un mensaje.</a:t>
            </a:r>
          </a:p>
          <a:p>
            <a:endParaRPr lang="es-PY" sz="1600" dirty="0"/>
          </a:p>
          <a:p>
            <a:r>
              <a:rPr lang="es-PY" sz="1600" dirty="0"/>
              <a:t>Cada mensaje consta de 3 partes:</a:t>
            </a:r>
          </a:p>
          <a:p>
            <a:endParaRPr lang="es-PY" sz="1600" dirty="0"/>
          </a:p>
          <a:p>
            <a:r>
              <a:rPr lang="es-PY" sz="1600" b="1" dirty="0"/>
              <a:t>Encabezado fijo. </a:t>
            </a:r>
            <a:r>
              <a:rPr lang="es-PY" sz="1600" dirty="0"/>
              <a:t>Ocupa sólo 2 bytes y es obligatorio enviar esta parte en todos los mensajes.</a:t>
            </a:r>
          </a:p>
          <a:p>
            <a:r>
              <a:rPr lang="es-PY" sz="1600" b="1" dirty="0"/>
              <a:t>Encabezado variable. </a:t>
            </a:r>
            <a:r>
              <a:rPr lang="es-PY" sz="1600" dirty="0"/>
              <a:t>Ocupa 4 bits y no es obligatorio que esté en todos los mensajes.</a:t>
            </a:r>
          </a:p>
          <a:p>
            <a:r>
              <a:rPr lang="es-PY" sz="1600" b="1" dirty="0"/>
              <a:t>Mensaje o carga útil (del inglés </a:t>
            </a:r>
            <a:r>
              <a:rPr lang="es-PY" sz="1600" b="1" dirty="0" err="1"/>
              <a:t>payload</a:t>
            </a:r>
            <a:r>
              <a:rPr lang="es-PY" sz="1600" b="1" dirty="0"/>
              <a:t>).</a:t>
            </a:r>
            <a:r>
              <a:rPr lang="es-PY" sz="1600" dirty="0"/>
              <a:t> Puede tener un máximo de 256 Mb aunque en implementaciones reales el máximo es de 2 a 4 kB.</a:t>
            </a:r>
          </a:p>
          <a:p>
            <a:r>
              <a:rPr lang="es-PY" sz="1600" dirty="0"/>
              <a:t>Al ser uno de los objetivos consumir el menor ancho de banda, cada bit está estudiado cuidadosamente para que cumpla con este objetivo.</a:t>
            </a:r>
          </a:p>
        </p:txBody>
      </p:sp>
    </p:spTree>
    <p:extLst>
      <p:ext uri="{BB962C8B-B14F-4D97-AF65-F5344CB8AC3E}">
        <p14:creationId xmlns:p14="http://schemas.microsoft.com/office/powerpoint/2010/main" val="361684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720" y="578082"/>
            <a:ext cx="64008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24336"/>
            <a:ext cx="6762157" cy="3833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717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987824" y="146136"/>
            <a:ext cx="27469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Y" sz="2800" dirty="0" smtClean="0"/>
              <a:t>Cosas conectadas</a:t>
            </a:r>
            <a:br>
              <a:rPr lang="es-PY" sz="2800" dirty="0" smtClean="0"/>
            </a:br>
            <a:r>
              <a:rPr lang="es-PY" sz="2800" dirty="0" smtClean="0"/>
              <a:t>Hardware</a:t>
            </a:r>
          </a:p>
        </p:txBody>
      </p:sp>
      <p:pic>
        <p:nvPicPr>
          <p:cNvPr id="614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67174"/>
            <a:ext cx="3816424" cy="272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Placas i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46" y="1321715"/>
            <a:ext cx="2630810" cy="263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para esp3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820683"/>
            <a:ext cx="1584177" cy="158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para raspber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26074"/>
            <a:ext cx="2954834" cy="189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esultado de imagen para raspber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37" y="2431546"/>
            <a:ext cx="2181225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esultado de imagen para esp 0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137590"/>
            <a:ext cx="1614267" cy="161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la imagen para iot board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546" y="4149080"/>
            <a:ext cx="2280988" cy="147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96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51520" y="3068960"/>
            <a:ext cx="8531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Un poco de algunas de ellas!</a:t>
            </a:r>
            <a:endParaRPr lang="es-PY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681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771800" y="332656"/>
            <a:ext cx="2137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Arduino</a:t>
            </a:r>
            <a:endParaRPr lang="es-PY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08720"/>
            <a:ext cx="3059081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609" y="887887"/>
            <a:ext cx="2307957" cy="230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02" y="2852936"/>
            <a:ext cx="4011149" cy="300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040542"/>
            <a:ext cx="2567947" cy="192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246" y="2966502"/>
            <a:ext cx="3817607" cy="286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21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44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12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275856" y="251348"/>
            <a:ext cx="1972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ESP</a:t>
            </a:r>
            <a:r>
              <a:rPr lang="es-PY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8266</a:t>
            </a:r>
            <a:endParaRPr lang="es-PY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25" y="332656"/>
            <a:ext cx="3125522" cy="3125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082344"/>
            <a:ext cx="2130631" cy="2130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23" y="2824737"/>
            <a:ext cx="3073524" cy="307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714" y="3458179"/>
            <a:ext cx="2295382" cy="133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682" y="915815"/>
            <a:ext cx="3315318" cy="254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797151"/>
            <a:ext cx="2947137" cy="187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42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483768" y="476672"/>
            <a:ext cx="17588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ESP</a:t>
            </a:r>
            <a:r>
              <a:rPr lang="es-PY" sz="6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32</a:t>
            </a:r>
            <a:endParaRPr lang="es-PY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09921"/>
            <a:ext cx="2376264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1612"/>
            <a:ext cx="7487483" cy="379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158" y="1009921"/>
            <a:ext cx="2209428" cy="2209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475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42929"/>
              </p:ext>
            </p:extLst>
          </p:nvPr>
        </p:nvGraphicFramePr>
        <p:xfrm>
          <a:off x="323528" y="1"/>
          <a:ext cx="8064897" cy="6751695"/>
        </p:xfrm>
        <a:graphic>
          <a:graphicData uri="http://schemas.openxmlformats.org/drawingml/2006/table">
            <a:tbl>
              <a:tblPr/>
              <a:tblGrid>
                <a:gridCol w="3384376"/>
                <a:gridCol w="1992222"/>
                <a:gridCol w="2688299"/>
              </a:tblGrid>
              <a:tr h="128778">
                <a:tc>
                  <a:txBody>
                    <a:bodyPr/>
                    <a:lstStyle/>
                    <a:p>
                      <a:r>
                        <a:rPr lang="es-PY" sz="900" dirty="0">
                          <a:solidFill>
                            <a:srgbClr val="FFFFFF"/>
                          </a:solidFill>
                          <a:effectLst/>
                        </a:rPr>
                        <a:t>Característica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AC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Y" sz="900">
                          <a:solidFill>
                            <a:srgbClr val="FFFFFF"/>
                          </a:solidFill>
                          <a:effectLst/>
                        </a:rPr>
                        <a:t>ESP8266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AC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Y" sz="900">
                          <a:solidFill>
                            <a:srgbClr val="FFFFFF"/>
                          </a:solidFill>
                          <a:effectLst/>
                        </a:rPr>
                        <a:t>ESP32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ACD6"/>
                    </a:solidFill>
                  </a:tcPr>
                </a:tc>
              </a:tr>
              <a:tr h="119989">
                <a:tc>
                  <a:txBody>
                    <a:bodyPr/>
                    <a:lstStyle/>
                    <a:p>
                      <a:r>
                        <a:rPr lang="es-PY" sz="900" b="1">
                          <a:effectLst/>
                        </a:rPr>
                        <a:t>Procesador</a:t>
                      </a:r>
                      <a:endParaRPr lang="es-PY" sz="90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Tensilica LX106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Tensilica Xtensa X36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s-PY" sz="900" b="1">
                          <a:effectLst/>
                        </a:rPr>
                        <a:t>Nº bits</a:t>
                      </a:r>
                      <a:endParaRPr lang="es-PY" sz="90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32 bits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Y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s-PY" sz="900" b="1">
                          <a:effectLst/>
                        </a:rPr>
                        <a:t>Nº nucleos</a:t>
                      </a:r>
                      <a:endParaRPr lang="es-PY" sz="90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Single core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Dual core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0063">
                <a:tc>
                  <a:txBody>
                    <a:bodyPr/>
                    <a:lstStyle/>
                    <a:p>
                      <a:r>
                        <a:rPr lang="es-PY" sz="900" b="1" dirty="0">
                          <a:effectLst/>
                        </a:rPr>
                        <a:t>Velocidad</a:t>
                      </a:r>
                      <a:endParaRPr lang="es-PY" sz="900" dirty="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80Mhz (hasta 160 Mhz)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160 MHz (hasta 240 MHz)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778">
                <a:tc>
                  <a:txBody>
                    <a:bodyPr/>
                    <a:lstStyle/>
                    <a:p>
                      <a:r>
                        <a:rPr lang="es-PY" sz="900" b="1">
                          <a:effectLst/>
                        </a:rPr>
                        <a:t>SRAM</a:t>
                      </a:r>
                      <a:endParaRPr lang="es-PY" sz="90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160 kB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512 kB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778">
                <a:tc>
                  <a:txBody>
                    <a:bodyPr/>
                    <a:lstStyle/>
                    <a:p>
                      <a:r>
                        <a:rPr lang="es-PY" sz="900" b="1">
                          <a:effectLst/>
                        </a:rPr>
                        <a:t>SPI FLASH</a:t>
                      </a:r>
                      <a:endParaRPr lang="es-PY" sz="90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Hasta 16MiB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Y"/>
                    </a:p>
                  </a:txBody>
                  <a:tcPr/>
                </a:tc>
              </a:tr>
              <a:tr h="128778">
                <a:tc>
                  <a:txBody>
                    <a:bodyPr/>
                    <a:lstStyle/>
                    <a:p>
                      <a:r>
                        <a:rPr lang="es-PY" sz="900" b="1">
                          <a:effectLst/>
                        </a:rPr>
                        <a:t>Alimentación</a:t>
                      </a:r>
                      <a:endParaRPr lang="es-PY" sz="90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Y" sz="900">
                          <a:effectLst/>
                        </a:rPr>
                        <a:t>3.0 a 3.6V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2.2 a 3.6V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1564">
                <a:tc>
                  <a:txBody>
                    <a:bodyPr/>
                    <a:lstStyle/>
                    <a:p>
                      <a:r>
                        <a:rPr lang="es-PY" sz="900" b="1" dirty="0" smtClean="0">
                          <a:effectLst/>
                        </a:rPr>
                        <a:t>Rango </a:t>
                      </a:r>
                      <a:r>
                        <a:rPr lang="es-PY" sz="900" dirty="0" smtClean="0">
                          <a:effectLst/>
                        </a:rPr>
                        <a:t>temperaturas</a:t>
                      </a:r>
                      <a:endParaRPr lang="es-PY" sz="900" dirty="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-40ºC a 125ºC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Y"/>
                    </a:p>
                  </a:txBody>
                  <a:tcPr/>
                </a:tc>
              </a:tr>
              <a:tr h="211564">
                <a:tc>
                  <a:txBody>
                    <a:bodyPr/>
                    <a:lstStyle/>
                    <a:p>
                      <a:r>
                        <a:rPr lang="es-PY" sz="900" b="1" dirty="0">
                          <a:effectLst/>
                        </a:rPr>
                        <a:t>Consumo </a:t>
                      </a:r>
                      <a:r>
                        <a:rPr lang="es-PY" sz="900" b="1" dirty="0" smtClean="0">
                          <a:effectLst/>
                        </a:rPr>
                        <a:t>de corriente</a:t>
                      </a:r>
                      <a:endParaRPr lang="es-PY" sz="900" dirty="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900">
                          <a:effectLst/>
                        </a:rPr>
                        <a:t>80 mA (promedio), 225 mA (máximo)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Y"/>
                    </a:p>
                  </a:txBody>
                  <a:tcPr/>
                </a:tc>
              </a:tr>
              <a:tr h="294351">
                <a:tc>
                  <a:txBody>
                    <a:bodyPr/>
                    <a:lstStyle/>
                    <a:p>
                      <a:r>
                        <a:rPr lang="es-PY" sz="900" b="1" dirty="0">
                          <a:effectLst/>
                        </a:rPr>
                        <a:t>Consumo </a:t>
                      </a:r>
                      <a:r>
                        <a:rPr lang="es-PY" sz="900" b="1" dirty="0" smtClean="0">
                          <a:effectLst/>
                        </a:rPr>
                        <a:t>en </a:t>
                      </a:r>
                      <a:r>
                        <a:rPr lang="es-PY" sz="900" b="1" dirty="0" err="1" smtClean="0">
                          <a:effectLst/>
                        </a:rPr>
                        <a:t>deep</a:t>
                      </a:r>
                      <a:r>
                        <a:rPr lang="es-PY" sz="900" b="1" dirty="0" smtClean="0">
                          <a:effectLst/>
                        </a:rPr>
                        <a:t> </a:t>
                      </a:r>
                      <a:r>
                        <a:rPr lang="es-PY" sz="900" b="1" dirty="0" err="1">
                          <a:effectLst/>
                        </a:rPr>
                        <a:t>sleep</a:t>
                      </a:r>
                      <a:endParaRPr lang="es-PY" sz="900" dirty="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>
                          <a:effectLst/>
                        </a:rPr>
                        <a:t>20 </a:t>
                      </a:r>
                      <a:r>
                        <a:rPr lang="pt-BR" sz="900" dirty="0" err="1">
                          <a:effectLst/>
                        </a:rPr>
                        <a:t>uA</a:t>
                      </a:r>
                      <a:r>
                        <a:rPr lang="pt-BR" sz="900" dirty="0">
                          <a:effectLst/>
                        </a:rPr>
                        <a:t> (RTC + </a:t>
                      </a:r>
                      <a:r>
                        <a:rPr lang="pt-BR" sz="900" dirty="0" smtClean="0">
                          <a:effectLst/>
                        </a:rPr>
                        <a:t>memoria RTC</a:t>
                      </a:r>
                      <a:r>
                        <a:rPr lang="pt-BR" sz="900" dirty="0">
                          <a:effectLst/>
                        </a:rPr>
                        <a:t>)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>
                          <a:effectLst/>
                        </a:rPr>
                        <a:t>2.5 uA (10 uA RTC + memoria RTC)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1564">
                <a:tc>
                  <a:txBody>
                    <a:bodyPr/>
                    <a:lstStyle/>
                    <a:p>
                      <a:r>
                        <a:rPr lang="es-PY" sz="900" b="1" dirty="0">
                          <a:effectLst/>
                        </a:rPr>
                        <a:t>Consumo en </a:t>
                      </a:r>
                      <a:r>
                        <a:rPr lang="es-PY" sz="900" b="1" dirty="0" smtClean="0">
                          <a:effectLst/>
                        </a:rPr>
                        <a:t>de bajo </a:t>
                      </a:r>
                      <a:r>
                        <a:rPr lang="es-PY" sz="900" b="1" dirty="0">
                          <a:effectLst/>
                        </a:rPr>
                        <a:t>consumo</a:t>
                      </a:r>
                      <a:endParaRPr lang="es-PY" sz="900" dirty="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No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Inferior a 150 uA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778">
                <a:tc>
                  <a:txBody>
                    <a:bodyPr/>
                    <a:lstStyle/>
                    <a:p>
                      <a:r>
                        <a:rPr lang="es-PY" sz="900" b="1">
                          <a:effectLst/>
                        </a:rPr>
                        <a:t>Wifi</a:t>
                      </a:r>
                      <a:endParaRPr lang="es-PY" sz="90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802.11 b/g/n (hasta +20 dBm) WEP, WPA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Y"/>
                    </a:p>
                  </a:txBody>
                  <a:tcPr/>
                </a:tc>
              </a:tr>
              <a:tr h="128778">
                <a:tc>
                  <a:txBody>
                    <a:bodyPr/>
                    <a:lstStyle/>
                    <a:p>
                      <a:r>
                        <a:rPr lang="es-PY" sz="900" b="1">
                          <a:effectLst/>
                        </a:rPr>
                        <a:t>Soft-AP</a:t>
                      </a:r>
                      <a:endParaRPr lang="es-PY" sz="90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PY" sz="900" dirty="0">
                          <a:effectLst/>
                        </a:rPr>
                        <a:t>Sí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Y"/>
                    </a:p>
                  </a:txBody>
                  <a:tcPr/>
                </a:tc>
              </a:tr>
              <a:tr h="193966">
                <a:tc>
                  <a:txBody>
                    <a:bodyPr/>
                    <a:lstStyle/>
                    <a:p>
                      <a:r>
                        <a:rPr lang="es-PY" sz="900" b="1" dirty="0" smtClean="0">
                          <a:effectLst/>
                        </a:rPr>
                        <a:t>Encriptación por </a:t>
                      </a:r>
                      <a:r>
                        <a:rPr lang="es-PY" sz="900" b="1" dirty="0">
                          <a:effectLst/>
                        </a:rPr>
                        <a:t>hardware</a:t>
                      </a:r>
                      <a:endParaRPr lang="es-PY" sz="900" dirty="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 dirty="0">
                          <a:effectLst/>
                        </a:rPr>
                        <a:t>No (TLS 1.2 </a:t>
                      </a:r>
                      <a:r>
                        <a:rPr lang="es-PY" sz="900" dirty="0" smtClean="0">
                          <a:effectLst/>
                        </a:rPr>
                        <a:t>por software</a:t>
                      </a:r>
                      <a:r>
                        <a:rPr lang="es-PY" sz="900" dirty="0">
                          <a:effectLst/>
                        </a:rPr>
                        <a:t>)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Sì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778">
                <a:tc>
                  <a:txBody>
                    <a:bodyPr/>
                    <a:lstStyle/>
                    <a:p>
                      <a:r>
                        <a:rPr lang="es-PY" sz="900" b="1">
                          <a:effectLst/>
                        </a:rPr>
                        <a:t>Bluetooth</a:t>
                      </a:r>
                      <a:endParaRPr lang="es-PY" sz="90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No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v4.2 BR/EDR + BLE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1564">
                <a:tc>
                  <a:txBody>
                    <a:bodyPr/>
                    <a:lstStyle/>
                    <a:p>
                      <a:r>
                        <a:rPr lang="es-PY" sz="900" b="1" dirty="0">
                          <a:effectLst/>
                        </a:rPr>
                        <a:t>Ethernet </a:t>
                      </a:r>
                      <a:r>
                        <a:rPr lang="es-PY" sz="900" b="1" dirty="0" smtClean="0">
                          <a:effectLst/>
                        </a:rPr>
                        <a:t>MAC Interface</a:t>
                      </a:r>
                      <a:endParaRPr lang="es-PY" sz="900" dirty="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No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10/100 Mbps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1564">
                <a:tc>
                  <a:txBody>
                    <a:bodyPr/>
                    <a:lstStyle/>
                    <a:p>
                      <a:r>
                        <a:rPr lang="es-PY" sz="900" b="1" dirty="0" smtClean="0">
                          <a:effectLst/>
                        </a:rPr>
                        <a:t>GPIO (utilizables</a:t>
                      </a:r>
                      <a:r>
                        <a:rPr lang="es-PY" sz="900" b="1" dirty="0">
                          <a:effectLst/>
                        </a:rPr>
                        <a:t>)</a:t>
                      </a:r>
                      <a:endParaRPr lang="es-PY" sz="900" dirty="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17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36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1564">
                <a:tc>
                  <a:txBody>
                    <a:bodyPr/>
                    <a:lstStyle/>
                    <a:p>
                      <a:r>
                        <a:rPr lang="es-PY" sz="900" b="1" dirty="0">
                          <a:effectLst/>
                        </a:rPr>
                        <a:t>Hardware </a:t>
                      </a:r>
                      <a:r>
                        <a:rPr lang="es-PY" sz="900" b="1" dirty="0" smtClean="0">
                          <a:effectLst/>
                        </a:rPr>
                        <a:t>/ Software </a:t>
                      </a:r>
                      <a:r>
                        <a:rPr lang="es-PY" sz="900" b="1" dirty="0">
                          <a:effectLst/>
                        </a:rPr>
                        <a:t>PWM</a:t>
                      </a:r>
                      <a:endParaRPr lang="es-PY" sz="900" dirty="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No / 8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1 / 16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4076">
                <a:tc>
                  <a:txBody>
                    <a:bodyPr/>
                    <a:lstStyle/>
                    <a:p>
                      <a:r>
                        <a:rPr lang="es-PY" sz="900" b="1">
                          <a:effectLst/>
                        </a:rPr>
                        <a:t>ADC</a:t>
                      </a:r>
                      <a:endParaRPr lang="es-PY" sz="90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1 (10 bits)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18 (12 bits)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1564">
                <a:tc>
                  <a:txBody>
                    <a:bodyPr/>
                    <a:lstStyle/>
                    <a:p>
                      <a:r>
                        <a:rPr lang="es-PY" sz="900" b="1" dirty="0">
                          <a:effectLst/>
                        </a:rPr>
                        <a:t>ADC </a:t>
                      </a:r>
                      <a:r>
                        <a:rPr lang="es-PY" sz="900" b="1" dirty="0" smtClean="0">
                          <a:effectLst/>
                        </a:rPr>
                        <a:t>con preamplificador</a:t>
                      </a:r>
                      <a:endParaRPr lang="es-PY" sz="900" dirty="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No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Sí (bajo ruido 60 dB)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778">
                <a:tc>
                  <a:txBody>
                    <a:bodyPr/>
                    <a:lstStyle/>
                    <a:p>
                      <a:r>
                        <a:rPr lang="es-PY" sz="900" b="1">
                          <a:effectLst/>
                        </a:rPr>
                        <a:t>DAC</a:t>
                      </a:r>
                      <a:endParaRPr lang="es-PY" sz="90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No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2 (8 bits)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4773">
                <a:tc>
                  <a:txBody>
                    <a:bodyPr/>
                    <a:lstStyle/>
                    <a:p>
                      <a:r>
                        <a:rPr lang="es-PY" sz="900" b="1">
                          <a:effectLst/>
                        </a:rPr>
                        <a:t>UART</a:t>
                      </a:r>
                      <a:endParaRPr lang="es-PY" sz="90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 dirty="0">
                          <a:effectLst/>
                        </a:rPr>
                        <a:t>2 (en una sólo </a:t>
                      </a:r>
                      <a:r>
                        <a:rPr lang="es-PY" sz="900" dirty="0" smtClean="0">
                          <a:effectLst/>
                        </a:rPr>
                        <a:t>puede usarse </a:t>
                      </a:r>
                      <a:r>
                        <a:rPr lang="es-PY" sz="900" dirty="0">
                          <a:effectLst/>
                        </a:rPr>
                        <a:t>pin TX)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4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778">
                <a:tc>
                  <a:txBody>
                    <a:bodyPr/>
                    <a:lstStyle/>
                    <a:p>
                      <a:r>
                        <a:rPr lang="es-PY" sz="900" b="1">
                          <a:effectLst/>
                        </a:rPr>
                        <a:t>I2C</a:t>
                      </a:r>
                      <a:endParaRPr lang="es-PY" sz="90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1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2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778">
                <a:tc>
                  <a:txBody>
                    <a:bodyPr/>
                    <a:lstStyle/>
                    <a:p>
                      <a:r>
                        <a:rPr lang="es-PY" sz="900" b="1">
                          <a:effectLst/>
                        </a:rPr>
                        <a:t>SPI</a:t>
                      </a:r>
                      <a:endParaRPr lang="es-PY" sz="90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2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4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778">
                <a:tc>
                  <a:txBody>
                    <a:bodyPr/>
                    <a:lstStyle/>
                    <a:p>
                      <a:r>
                        <a:rPr lang="es-PY" sz="900" b="1">
                          <a:effectLst/>
                        </a:rPr>
                        <a:t>I2S</a:t>
                      </a:r>
                      <a:endParaRPr lang="es-PY" sz="90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1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2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778">
                <a:tc>
                  <a:txBody>
                    <a:bodyPr/>
                    <a:lstStyle/>
                    <a:p>
                      <a:r>
                        <a:rPr lang="es-PY" sz="900" b="1">
                          <a:effectLst/>
                        </a:rPr>
                        <a:t>1-Wire</a:t>
                      </a:r>
                      <a:endParaRPr lang="es-PY" sz="90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Implementado por software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Y"/>
                    </a:p>
                  </a:txBody>
                  <a:tcPr/>
                </a:tc>
              </a:tr>
              <a:tr h="128778">
                <a:tc>
                  <a:txBody>
                    <a:bodyPr/>
                    <a:lstStyle/>
                    <a:p>
                      <a:r>
                        <a:rPr lang="es-PY" sz="900" b="1">
                          <a:effectLst/>
                        </a:rPr>
                        <a:t>CAN BUS</a:t>
                      </a:r>
                      <a:endParaRPr lang="es-PY" sz="90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No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1 x 2.0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778">
                <a:tc>
                  <a:txBody>
                    <a:bodyPr/>
                    <a:lstStyle/>
                    <a:p>
                      <a:r>
                        <a:rPr lang="es-PY" sz="900" b="1">
                          <a:effectLst/>
                        </a:rPr>
                        <a:t>Sensor Touch</a:t>
                      </a:r>
                      <a:endParaRPr lang="es-PY" sz="90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No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10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1564">
                <a:tc>
                  <a:txBody>
                    <a:bodyPr/>
                    <a:lstStyle/>
                    <a:p>
                      <a:r>
                        <a:rPr lang="es-PY" sz="900" b="1" dirty="0" smtClean="0">
                          <a:effectLst/>
                        </a:rPr>
                        <a:t>Sensor temperatura</a:t>
                      </a:r>
                      <a:endParaRPr lang="es-PY" sz="900" dirty="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No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Sí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778">
                <a:tc>
                  <a:txBody>
                    <a:bodyPr/>
                    <a:lstStyle/>
                    <a:p>
                      <a:r>
                        <a:rPr lang="es-PY" sz="900" b="1">
                          <a:effectLst/>
                        </a:rPr>
                        <a:t>Sensor HALL</a:t>
                      </a:r>
                      <a:endParaRPr lang="es-PY" sz="90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No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Sí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778">
                <a:tc>
                  <a:txBody>
                    <a:bodyPr/>
                    <a:lstStyle/>
                    <a:p>
                      <a:r>
                        <a:rPr lang="es-PY" sz="900" b="1">
                          <a:effectLst/>
                        </a:rPr>
                        <a:t>IR</a:t>
                      </a:r>
                      <a:endParaRPr lang="es-PY" sz="90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Sí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Y"/>
                    </a:p>
                  </a:txBody>
                  <a:tcPr/>
                </a:tc>
              </a:tr>
              <a:tr h="128778">
                <a:tc>
                  <a:txBody>
                    <a:bodyPr/>
                    <a:lstStyle/>
                    <a:p>
                      <a:r>
                        <a:rPr lang="es-PY" sz="900" b="1">
                          <a:effectLst/>
                        </a:rPr>
                        <a:t>Timers</a:t>
                      </a:r>
                      <a:endParaRPr lang="es-PY" sz="90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3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4 (64 bits)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1564">
                <a:tc>
                  <a:txBody>
                    <a:bodyPr/>
                    <a:lstStyle/>
                    <a:p>
                      <a:r>
                        <a:rPr lang="es-PY" sz="900" b="1" dirty="0">
                          <a:effectLst/>
                        </a:rPr>
                        <a:t>Gen. </a:t>
                      </a:r>
                      <a:r>
                        <a:rPr lang="es-PY" sz="900" b="1" dirty="0" smtClean="0">
                          <a:effectLst/>
                        </a:rPr>
                        <a:t>Núm. Aleatorios</a:t>
                      </a:r>
                      <a:endParaRPr lang="es-PY" sz="900" dirty="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No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Sí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1564">
                <a:tc>
                  <a:txBody>
                    <a:bodyPr/>
                    <a:lstStyle/>
                    <a:p>
                      <a:r>
                        <a:rPr lang="es-PY" sz="900" b="1" dirty="0" smtClean="0">
                          <a:effectLst/>
                        </a:rPr>
                        <a:t>Encriptación de </a:t>
                      </a:r>
                      <a:r>
                        <a:rPr lang="es-PY" sz="900" b="1" dirty="0">
                          <a:effectLst/>
                        </a:rPr>
                        <a:t>la flash</a:t>
                      </a:r>
                      <a:endParaRPr lang="es-PY" sz="900" dirty="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No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Sí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1564">
                <a:tc>
                  <a:txBody>
                    <a:bodyPr/>
                    <a:lstStyle/>
                    <a:p>
                      <a:r>
                        <a:rPr lang="es-PY" sz="900" b="1" dirty="0" smtClean="0">
                          <a:effectLst/>
                        </a:rPr>
                        <a:t>Arranque seguro</a:t>
                      </a:r>
                      <a:endParaRPr lang="es-PY" sz="900" dirty="0">
                        <a:effectLst/>
                      </a:endParaRP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>
                          <a:effectLst/>
                        </a:rPr>
                        <a:t>No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Y" sz="900" dirty="0">
                          <a:effectLst/>
                        </a:rPr>
                        <a:t>Sí</a:t>
                      </a:r>
                    </a:p>
                  </a:txBody>
                  <a:tcPr marL="42473" marR="42473" marT="16989" marB="169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82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2791</TotalTime>
  <Words>747</Words>
  <Application>Microsoft Office PowerPoint</Application>
  <PresentationFormat>Presentación en pantalla (4:3)</PresentationFormat>
  <Paragraphs>189</Paragraphs>
  <Slides>28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29" baseType="lpstr">
      <vt:lpstr>Tema de Office</vt:lpstr>
      <vt:lpstr>Qué es IoT?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Qué es IoT?</dc:title>
  <dc:creator>Willy</dc:creator>
  <cp:lastModifiedBy>Willy</cp:lastModifiedBy>
  <cp:revision>60</cp:revision>
  <dcterms:created xsi:type="dcterms:W3CDTF">2018-10-26T10:05:38Z</dcterms:created>
  <dcterms:modified xsi:type="dcterms:W3CDTF">2018-11-21T18:18:55Z</dcterms:modified>
</cp:coreProperties>
</file>